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22" r:id="rId4"/>
    <p:sldId id="299" r:id="rId5"/>
    <p:sldId id="323" r:id="rId6"/>
    <p:sldId id="324" r:id="rId7"/>
    <p:sldId id="304" r:id="rId8"/>
    <p:sldId id="325" r:id="rId9"/>
    <p:sldId id="301" r:id="rId10"/>
    <p:sldId id="328" r:id="rId11"/>
    <p:sldId id="329" r:id="rId12"/>
    <p:sldId id="327" r:id="rId13"/>
    <p:sldId id="326" r:id="rId14"/>
    <p:sldId id="330" r:id="rId15"/>
    <p:sldId id="33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per" initials="C" lastIdx="1" clrIdx="0">
    <p:extLst>
      <p:ext uri="{19B8F6BF-5375-455C-9EA6-DF929625EA0E}">
        <p15:presenceInfo xmlns:p15="http://schemas.microsoft.com/office/powerpoint/2012/main" userId="7bf41b4ffcabd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66FF"/>
    <a:srgbClr val="CC99FF"/>
    <a:srgbClr val="CC00FF"/>
    <a:srgbClr val="00FFFF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BB7C1-0421-4A18-84D9-468CEC1E24E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8D62A-2715-46B2-B2DB-B6A28047288A}">
      <dgm:prSet custT="1"/>
      <dgm:spPr/>
      <dgm:t>
        <a:bodyPr/>
        <a:lstStyle/>
        <a:p>
          <a:pPr algn="ctr"/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 «Üniversiteler Bazında Akademik Verimlilik ve Araştırmacıların Yayın Yapma Oranı»’</a:t>
          </a:r>
          <a:r>
            <a:rPr lang="tr-TR" sz="2000" dirty="0" err="1">
              <a:latin typeface="Calibri" panose="020F0502020204030204" pitchFamily="34" charset="0"/>
              <a:cs typeface="Calibri" panose="020F0502020204030204" pitchFamily="34" charset="0"/>
            </a:rPr>
            <a:t>nın</a:t>
          </a:r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 verildiği tabloda </a:t>
          </a:r>
          <a:r>
            <a:rPr lang="tr-TR" sz="2000" dirty="0" err="1">
              <a:latin typeface="Calibri" panose="020F0502020204030204" pitchFamily="34" charset="0"/>
              <a:cs typeface="Calibri" panose="020F0502020204030204" pitchFamily="34" charset="0"/>
            </a:rPr>
            <a:t>SDÜ’nün</a:t>
          </a:r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 yayın yapma oranı % 42.7’dir.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BF6440-9749-4BF0-93F6-066A21583DFE}" type="parTrans" cxnId="{DA498B40-E704-4039-B4A3-022C173B04ED}">
      <dgm:prSet/>
      <dgm:spPr/>
      <dgm:t>
        <a:bodyPr/>
        <a:lstStyle/>
        <a:p>
          <a:endParaRPr lang="en-US"/>
        </a:p>
      </dgm:t>
    </dgm:pt>
    <dgm:pt modelId="{5E2310CF-FABC-4233-8CE5-5CD071711E2C}" type="sibTrans" cxnId="{DA498B40-E704-4039-B4A3-022C173B04ED}">
      <dgm:prSet/>
      <dgm:spPr/>
      <dgm:t>
        <a:bodyPr/>
        <a:lstStyle/>
        <a:p>
          <a:endParaRPr lang="en-US"/>
        </a:p>
      </dgm:t>
    </dgm:pt>
    <dgm:pt modelId="{69F4C6F5-7C8B-45A0-9180-BFAB568D5850}">
      <dgm:prSet custT="1"/>
      <dgm:spPr/>
      <dgm:t>
        <a:bodyPr/>
        <a:lstStyle/>
        <a:p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Rapordaki sıralama büyükten küçüğe doğru değil, üniversitelerin isim sıralamasına göredir.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D70BF3-C5E4-4065-81E2-6D512427A307}" type="parTrans" cxnId="{2A603FD8-94CC-4085-803E-FC48920FD256}">
      <dgm:prSet/>
      <dgm:spPr/>
      <dgm:t>
        <a:bodyPr/>
        <a:lstStyle/>
        <a:p>
          <a:endParaRPr lang="en-US"/>
        </a:p>
      </dgm:t>
    </dgm:pt>
    <dgm:pt modelId="{655DB582-2BE0-48C7-8C9B-DD6240727383}" type="sibTrans" cxnId="{2A603FD8-94CC-4085-803E-FC48920FD256}">
      <dgm:prSet/>
      <dgm:spPr/>
      <dgm:t>
        <a:bodyPr/>
        <a:lstStyle/>
        <a:p>
          <a:endParaRPr lang="en-US"/>
        </a:p>
      </dgm:t>
    </dgm:pt>
    <dgm:pt modelId="{D2A2F6DD-1CAB-3248-96A9-EE96672835E7}">
      <dgm:prSet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Verimlilik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göstergesi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hesaplanırken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, her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bir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üniversite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bünyesinde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yapılan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kaliteye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göre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düzeltilmiş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yayın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sayısı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araştırma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sayısına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>
              <a:latin typeface="Calibri" panose="020F0502020204030204" pitchFamily="34" charset="0"/>
              <a:cs typeface="Calibri" panose="020F0502020204030204" pitchFamily="34" charset="0"/>
            </a:rPr>
            <a:t>oranlanmıştır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B3E0081B-54D7-244B-9703-94D60A6B8A50}" type="parTrans" cxnId="{445D11A9-C51B-9A45-A633-6F8BEC6DC6B0}">
      <dgm:prSet/>
      <dgm:spPr/>
      <dgm:t>
        <a:bodyPr/>
        <a:lstStyle/>
        <a:p>
          <a:endParaRPr lang="tr-TR"/>
        </a:p>
      </dgm:t>
    </dgm:pt>
    <dgm:pt modelId="{4D59F7DE-A8F4-B84E-AAD5-8B828CC75A6A}" type="sibTrans" cxnId="{445D11A9-C51B-9A45-A633-6F8BEC6DC6B0}">
      <dgm:prSet/>
      <dgm:spPr/>
      <dgm:t>
        <a:bodyPr/>
        <a:lstStyle/>
        <a:p>
          <a:endParaRPr lang="tr-TR"/>
        </a:p>
      </dgm:t>
    </dgm:pt>
    <dgm:pt modelId="{3E314266-8386-2145-B739-8C7C026F4306}" type="pres">
      <dgm:prSet presAssocID="{6CBBB7C1-0421-4A18-84D9-468CEC1E24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749B69-6576-1E44-8038-303EB195F3F8}" type="pres">
      <dgm:prSet presAssocID="{F4A8D62A-2715-46B2-B2DB-B6A28047288A}" presName="hierRoot1" presStyleCnt="0"/>
      <dgm:spPr/>
    </dgm:pt>
    <dgm:pt modelId="{F57F97BE-96DB-CE41-B8EC-2DE10684F3AC}" type="pres">
      <dgm:prSet presAssocID="{F4A8D62A-2715-46B2-B2DB-B6A28047288A}" presName="composite" presStyleCnt="0"/>
      <dgm:spPr/>
    </dgm:pt>
    <dgm:pt modelId="{9FC544F9-5B13-0346-B2B0-5F4FB42B67A7}" type="pres">
      <dgm:prSet presAssocID="{F4A8D62A-2715-46B2-B2DB-B6A28047288A}" presName="background" presStyleLbl="node0" presStyleIdx="0" presStyleCnt="3"/>
      <dgm:spPr/>
    </dgm:pt>
    <dgm:pt modelId="{97F765FA-CD31-3F4C-85C6-4B0DFFAF8A22}" type="pres">
      <dgm:prSet presAssocID="{F4A8D62A-2715-46B2-B2DB-B6A28047288A}" presName="text" presStyleLbl="fgAcc0" presStyleIdx="0" presStyleCnt="3" custScaleY="157831">
        <dgm:presLayoutVars>
          <dgm:chPref val="3"/>
        </dgm:presLayoutVars>
      </dgm:prSet>
      <dgm:spPr/>
    </dgm:pt>
    <dgm:pt modelId="{0BE71B25-8D7A-A544-85F4-8AA7CC4BF9E5}" type="pres">
      <dgm:prSet presAssocID="{F4A8D62A-2715-46B2-B2DB-B6A28047288A}" presName="hierChild2" presStyleCnt="0"/>
      <dgm:spPr/>
    </dgm:pt>
    <dgm:pt modelId="{2A3C5336-6C8C-B940-A286-03C4DC757A88}" type="pres">
      <dgm:prSet presAssocID="{69F4C6F5-7C8B-45A0-9180-BFAB568D5850}" presName="hierRoot1" presStyleCnt="0"/>
      <dgm:spPr/>
    </dgm:pt>
    <dgm:pt modelId="{F400A1BA-B87A-7B40-9B8E-3A37199E7493}" type="pres">
      <dgm:prSet presAssocID="{69F4C6F5-7C8B-45A0-9180-BFAB568D5850}" presName="composite" presStyleCnt="0"/>
      <dgm:spPr/>
    </dgm:pt>
    <dgm:pt modelId="{079033D6-C216-7243-A848-82B1B64D04EA}" type="pres">
      <dgm:prSet presAssocID="{69F4C6F5-7C8B-45A0-9180-BFAB568D5850}" presName="background" presStyleLbl="node0" presStyleIdx="1" presStyleCnt="3"/>
      <dgm:spPr/>
    </dgm:pt>
    <dgm:pt modelId="{246BB296-7D9A-0E4E-B2DA-24A2E1C3FC78}" type="pres">
      <dgm:prSet presAssocID="{69F4C6F5-7C8B-45A0-9180-BFAB568D5850}" presName="text" presStyleLbl="fgAcc0" presStyleIdx="1" presStyleCnt="3" custScaleY="149726">
        <dgm:presLayoutVars>
          <dgm:chPref val="3"/>
        </dgm:presLayoutVars>
      </dgm:prSet>
      <dgm:spPr/>
    </dgm:pt>
    <dgm:pt modelId="{94E60376-06D0-DA4D-B6CA-8B2317746500}" type="pres">
      <dgm:prSet presAssocID="{69F4C6F5-7C8B-45A0-9180-BFAB568D5850}" presName="hierChild2" presStyleCnt="0"/>
      <dgm:spPr/>
    </dgm:pt>
    <dgm:pt modelId="{4D98DD21-189B-794B-875E-CA3983C3A385}" type="pres">
      <dgm:prSet presAssocID="{D2A2F6DD-1CAB-3248-96A9-EE96672835E7}" presName="hierRoot1" presStyleCnt="0"/>
      <dgm:spPr/>
    </dgm:pt>
    <dgm:pt modelId="{CCCF35FD-9EA8-A14A-AB5C-F0FD53FC8ED0}" type="pres">
      <dgm:prSet presAssocID="{D2A2F6DD-1CAB-3248-96A9-EE96672835E7}" presName="composite" presStyleCnt="0"/>
      <dgm:spPr/>
    </dgm:pt>
    <dgm:pt modelId="{C5BAB3A4-B773-D14E-B04D-550CB832B762}" type="pres">
      <dgm:prSet presAssocID="{D2A2F6DD-1CAB-3248-96A9-EE96672835E7}" presName="background" presStyleLbl="node0" presStyleIdx="2" presStyleCnt="3"/>
      <dgm:spPr/>
    </dgm:pt>
    <dgm:pt modelId="{8E6C1903-D913-E044-8E25-90B371C824D6}" type="pres">
      <dgm:prSet presAssocID="{D2A2F6DD-1CAB-3248-96A9-EE96672835E7}" presName="text" presStyleLbl="fgAcc0" presStyleIdx="2" presStyleCnt="3" custScaleY="137313">
        <dgm:presLayoutVars>
          <dgm:chPref val="3"/>
        </dgm:presLayoutVars>
      </dgm:prSet>
      <dgm:spPr/>
    </dgm:pt>
    <dgm:pt modelId="{B318B4A0-4955-CA42-96F8-4DF8BEF8BFD0}" type="pres">
      <dgm:prSet presAssocID="{D2A2F6DD-1CAB-3248-96A9-EE96672835E7}" presName="hierChild2" presStyleCnt="0"/>
      <dgm:spPr/>
    </dgm:pt>
  </dgm:ptLst>
  <dgm:cxnLst>
    <dgm:cxn modelId="{DA498B40-E704-4039-B4A3-022C173B04ED}" srcId="{6CBBB7C1-0421-4A18-84D9-468CEC1E24E8}" destId="{F4A8D62A-2715-46B2-B2DB-B6A28047288A}" srcOrd="0" destOrd="0" parTransId="{15BF6440-9749-4BF0-93F6-066A21583DFE}" sibTransId="{5E2310CF-FABC-4233-8CE5-5CD071711E2C}"/>
    <dgm:cxn modelId="{2017D24D-92C7-D848-9CA8-A1C6281C6214}" type="presOf" srcId="{6CBBB7C1-0421-4A18-84D9-468CEC1E24E8}" destId="{3E314266-8386-2145-B739-8C7C026F4306}" srcOrd="0" destOrd="0" presId="urn:microsoft.com/office/officeart/2005/8/layout/hierarchy1"/>
    <dgm:cxn modelId="{36A8C56F-D3F0-F544-94A2-76AB8B5B553B}" type="presOf" srcId="{69F4C6F5-7C8B-45A0-9180-BFAB568D5850}" destId="{246BB296-7D9A-0E4E-B2DA-24A2E1C3FC78}" srcOrd="0" destOrd="0" presId="urn:microsoft.com/office/officeart/2005/8/layout/hierarchy1"/>
    <dgm:cxn modelId="{8FBAECA0-98DF-E845-9E65-7F3C283BC462}" type="presOf" srcId="{F4A8D62A-2715-46B2-B2DB-B6A28047288A}" destId="{97F765FA-CD31-3F4C-85C6-4B0DFFAF8A22}" srcOrd="0" destOrd="0" presId="urn:microsoft.com/office/officeart/2005/8/layout/hierarchy1"/>
    <dgm:cxn modelId="{445D11A9-C51B-9A45-A633-6F8BEC6DC6B0}" srcId="{6CBBB7C1-0421-4A18-84D9-468CEC1E24E8}" destId="{D2A2F6DD-1CAB-3248-96A9-EE96672835E7}" srcOrd="2" destOrd="0" parTransId="{B3E0081B-54D7-244B-9703-94D60A6B8A50}" sibTransId="{4D59F7DE-A8F4-B84E-AAD5-8B828CC75A6A}"/>
    <dgm:cxn modelId="{2A603FD8-94CC-4085-803E-FC48920FD256}" srcId="{6CBBB7C1-0421-4A18-84D9-468CEC1E24E8}" destId="{69F4C6F5-7C8B-45A0-9180-BFAB568D5850}" srcOrd="1" destOrd="0" parTransId="{96D70BF3-C5E4-4065-81E2-6D512427A307}" sibTransId="{655DB582-2BE0-48C7-8C9B-DD6240727383}"/>
    <dgm:cxn modelId="{DD3B72FF-ADEC-014E-ACD5-53051BEC9F42}" type="presOf" srcId="{D2A2F6DD-1CAB-3248-96A9-EE96672835E7}" destId="{8E6C1903-D913-E044-8E25-90B371C824D6}" srcOrd="0" destOrd="0" presId="urn:microsoft.com/office/officeart/2005/8/layout/hierarchy1"/>
    <dgm:cxn modelId="{8D862752-2028-6241-8615-6538FA52521A}" type="presParOf" srcId="{3E314266-8386-2145-B739-8C7C026F4306}" destId="{33749B69-6576-1E44-8038-303EB195F3F8}" srcOrd="0" destOrd="0" presId="urn:microsoft.com/office/officeart/2005/8/layout/hierarchy1"/>
    <dgm:cxn modelId="{20307FB5-B2E3-E14F-9846-D0AB91374B1C}" type="presParOf" srcId="{33749B69-6576-1E44-8038-303EB195F3F8}" destId="{F57F97BE-96DB-CE41-B8EC-2DE10684F3AC}" srcOrd="0" destOrd="0" presId="urn:microsoft.com/office/officeart/2005/8/layout/hierarchy1"/>
    <dgm:cxn modelId="{14D8289B-BCE4-4E47-85EE-B675AC9EE0D0}" type="presParOf" srcId="{F57F97BE-96DB-CE41-B8EC-2DE10684F3AC}" destId="{9FC544F9-5B13-0346-B2B0-5F4FB42B67A7}" srcOrd="0" destOrd="0" presId="urn:microsoft.com/office/officeart/2005/8/layout/hierarchy1"/>
    <dgm:cxn modelId="{9C0D9119-4EA6-874E-B7E3-EFCA519602A9}" type="presParOf" srcId="{F57F97BE-96DB-CE41-B8EC-2DE10684F3AC}" destId="{97F765FA-CD31-3F4C-85C6-4B0DFFAF8A22}" srcOrd="1" destOrd="0" presId="urn:microsoft.com/office/officeart/2005/8/layout/hierarchy1"/>
    <dgm:cxn modelId="{00201C0A-AC6D-B044-A75E-E02D541AD9FA}" type="presParOf" srcId="{33749B69-6576-1E44-8038-303EB195F3F8}" destId="{0BE71B25-8D7A-A544-85F4-8AA7CC4BF9E5}" srcOrd="1" destOrd="0" presId="urn:microsoft.com/office/officeart/2005/8/layout/hierarchy1"/>
    <dgm:cxn modelId="{3019BFDD-78E8-F04F-B40C-41134C757C18}" type="presParOf" srcId="{3E314266-8386-2145-B739-8C7C026F4306}" destId="{2A3C5336-6C8C-B940-A286-03C4DC757A88}" srcOrd="1" destOrd="0" presId="urn:microsoft.com/office/officeart/2005/8/layout/hierarchy1"/>
    <dgm:cxn modelId="{B0C90F8B-9B02-F747-A1D5-D3620F3CFAA9}" type="presParOf" srcId="{2A3C5336-6C8C-B940-A286-03C4DC757A88}" destId="{F400A1BA-B87A-7B40-9B8E-3A37199E7493}" srcOrd="0" destOrd="0" presId="urn:microsoft.com/office/officeart/2005/8/layout/hierarchy1"/>
    <dgm:cxn modelId="{AD96D525-558B-F349-9901-224C88C5D904}" type="presParOf" srcId="{F400A1BA-B87A-7B40-9B8E-3A37199E7493}" destId="{079033D6-C216-7243-A848-82B1B64D04EA}" srcOrd="0" destOrd="0" presId="urn:microsoft.com/office/officeart/2005/8/layout/hierarchy1"/>
    <dgm:cxn modelId="{278DDEB4-140A-C04E-B980-6DE40A7C16B8}" type="presParOf" srcId="{F400A1BA-B87A-7B40-9B8E-3A37199E7493}" destId="{246BB296-7D9A-0E4E-B2DA-24A2E1C3FC78}" srcOrd="1" destOrd="0" presId="urn:microsoft.com/office/officeart/2005/8/layout/hierarchy1"/>
    <dgm:cxn modelId="{C59B05BE-9B10-CE4B-8C32-EAFDFED72919}" type="presParOf" srcId="{2A3C5336-6C8C-B940-A286-03C4DC757A88}" destId="{94E60376-06D0-DA4D-B6CA-8B2317746500}" srcOrd="1" destOrd="0" presId="urn:microsoft.com/office/officeart/2005/8/layout/hierarchy1"/>
    <dgm:cxn modelId="{E222C54C-33C2-C24A-A06D-25FD96170C6B}" type="presParOf" srcId="{3E314266-8386-2145-B739-8C7C026F4306}" destId="{4D98DD21-189B-794B-875E-CA3983C3A385}" srcOrd="2" destOrd="0" presId="urn:microsoft.com/office/officeart/2005/8/layout/hierarchy1"/>
    <dgm:cxn modelId="{5B820637-9412-5E49-91C3-3C93CB2CCF27}" type="presParOf" srcId="{4D98DD21-189B-794B-875E-CA3983C3A385}" destId="{CCCF35FD-9EA8-A14A-AB5C-F0FD53FC8ED0}" srcOrd="0" destOrd="0" presId="urn:microsoft.com/office/officeart/2005/8/layout/hierarchy1"/>
    <dgm:cxn modelId="{5B47E59B-93F2-C844-B221-3615956264E7}" type="presParOf" srcId="{CCCF35FD-9EA8-A14A-AB5C-F0FD53FC8ED0}" destId="{C5BAB3A4-B773-D14E-B04D-550CB832B762}" srcOrd="0" destOrd="0" presId="urn:microsoft.com/office/officeart/2005/8/layout/hierarchy1"/>
    <dgm:cxn modelId="{BFE049DE-64F2-0C4E-9835-32E04C8720DF}" type="presParOf" srcId="{CCCF35FD-9EA8-A14A-AB5C-F0FD53FC8ED0}" destId="{8E6C1903-D913-E044-8E25-90B371C824D6}" srcOrd="1" destOrd="0" presId="urn:microsoft.com/office/officeart/2005/8/layout/hierarchy1"/>
    <dgm:cxn modelId="{3998678A-33B7-A640-9BF5-F1858DB9E972}" type="presParOf" srcId="{4D98DD21-189B-794B-875E-CA3983C3A385}" destId="{B318B4A0-4955-CA42-96F8-4DF8BEF8BF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544F9-5B13-0346-B2B0-5F4FB42B67A7}">
      <dsp:nvSpPr>
        <dsp:cNvPr id="0" name=""/>
        <dsp:cNvSpPr/>
      </dsp:nvSpPr>
      <dsp:spPr>
        <a:xfrm>
          <a:off x="0" y="537528"/>
          <a:ext cx="2957512" cy="2964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F765FA-CD31-3F4C-85C6-4B0DFFAF8A22}">
      <dsp:nvSpPr>
        <dsp:cNvPr id="0" name=""/>
        <dsp:cNvSpPr/>
      </dsp:nvSpPr>
      <dsp:spPr>
        <a:xfrm>
          <a:off x="328612" y="849710"/>
          <a:ext cx="2957512" cy="2964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 «Üniversiteler Bazında Akademik Verimlilik ve Araştırmacıların Yayın Yapma Oranı»’</a:t>
          </a:r>
          <a:r>
            <a:rPr lang="tr-TR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nın</a:t>
          </a: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 verildiği tabloda </a:t>
          </a:r>
          <a:r>
            <a:rPr lang="tr-TR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SDÜ’nün</a:t>
          </a: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 yayın yapma oranı % 42.7’dir.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5235" y="936333"/>
        <a:ext cx="2784266" cy="2790852"/>
      </dsp:txXfrm>
    </dsp:sp>
    <dsp:sp modelId="{079033D6-C216-7243-A848-82B1B64D04EA}">
      <dsp:nvSpPr>
        <dsp:cNvPr id="0" name=""/>
        <dsp:cNvSpPr/>
      </dsp:nvSpPr>
      <dsp:spPr>
        <a:xfrm>
          <a:off x="3614737" y="537528"/>
          <a:ext cx="2957512" cy="2811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6BB296-7D9A-0E4E-B2DA-24A2E1C3FC78}">
      <dsp:nvSpPr>
        <dsp:cNvPr id="0" name=""/>
        <dsp:cNvSpPr/>
      </dsp:nvSpPr>
      <dsp:spPr>
        <a:xfrm>
          <a:off x="3943350" y="849710"/>
          <a:ext cx="2957512" cy="2811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Rapordaki sıralama büyükten küçüğe doğru değil, üniversitelerin isim sıralamasına göredir.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5707" y="932067"/>
        <a:ext cx="2792798" cy="2647170"/>
      </dsp:txXfrm>
    </dsp:sp>
    <dsp:sp modelId="{C5BAB3A4-B773-D14E-B04D-550CB832B762}">
      <dsp:nvSpPr>
        <dsp:cNvPr id="0" name=""/>
        <dsp:cNvSpPr/>
      </dsp:nvSpPr>
      <dsp:spPr>
        <a:xfrm>
          <a:off x="7229475" y="537528"/>
          <a:ext cx="2957512" cy="2578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6C1903-D913-E044-8E25-90B371C824D6}">
      <dsp:nvSpPr>
        <dsp:cNvPr id="0" name=""/>
        <dsp:cNvSpPr/>
      </dsp:nvSpPr>
      <dsp:spPr>
        <a:xfrm>
          <a:off x="7558087" y="849710"/>
          <a:ext cx="2957512" cy="2578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Verimlilik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göstergesi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hesaplanırken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, her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bir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üniversite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bünyesinde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yapılan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kaliteye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göre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düzeltilmiş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yayın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sayısı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araştırma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sayısına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oranlanmıştır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633616" y="925239"/>
        <a:ext cx="2806454" cy="242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5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83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19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2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94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30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27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73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8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39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09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DEB-DEC8-4B48-A5F1-BC3C3CE953D0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00C5-800C-4249-B11C-EDFBE0B5ED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7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van 15"/>
          <p:cNvSpPr>
            <a:spLocks noGrp="1"/>
          </p:cNvSpPr>
          <p:nvPr>
            <p:ph type="title"/>
          </p:nvPr>
        </p:nvSpPr>
        <p:spPr>
          <a:xfrm>
            <a:off x="838200" y="1904846"/>
            <a:ext cx="10515600" cy="2448494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latin typeface="+mn-lt"/>
              </a:rPr>
              <a:t>TÜBA BİLİM RAPORUNDA SDÜ’NÜN GÖRÜNÜMÜ</a:t>
            </a:r>
            <a:endParaRPr lang="tr-TR" sz="4400" dirty="0">
              <a:latin typeface="+mn-lt"/>
            </a:endParaRPr>
          </a:p>
        </p:txBody>
      </p:sp>
      <p:sp>
        <p:nvSpPr>
          <p:cNvPr id="17" name="Metin Yer Tutucusu 16"/>
          <p:cNvSpPr>
            <a:spLocks noGrp="1"/>
          </p:cNvSpPr>
          <p:nvPr>
            <p:ph type="body" idx="1"/>
          </p:nvPr>
        </p:nvSpPr>
        <p:spPr>
          <a:xfrm>
            <a:off x="838200" y="4979040"/>
            <a:ext cx="10515600" cy="964991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07 Aralık 2020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51" y="372375"/>
            <a:ext cx="2594127" cy="215817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EB7483E-D46F-0E41-BF8F-D6CDB94BDA3E}"/>
              </a:ext>
            </a:extLst>
          </p:cNvPr>
          <p:cNvSpPr txBox="1"/>
          <p:nvPr/>
        </p:nvSpPr>
        <p:spPr>
          <a:xfrm>
            <a:off x="9322904" y="5868144"/>
            <a:ext cx="286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Doküman No:</a:t>
            </a:r>
          </a:p>
          <a:p>
            <a:r>
              <a:rPr lang="tr-TR" dirty="0"/>
              <a:t>Revizyon No:</a:t>
            </a:r>
          </a:p>
          <a:p>
            <a:r>
              <a:rPr lang="tr-TR" dirty="0"/>
              <a:t>Revizyon Tarihi:</a:t>
            </a:r>
          </a:p>
        </p:txBody>
      </p:sp>
    </p:spTree>
    <p:extLst>
      <p:ext uri="{BB962C8B-B14F-4D97-AF65-F5344CB8AC3E}">
        <p14:creationId xmlns:p14="http://schemas.microsoft.com/office/powerpoint/2010/main" val="321014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Akademik Yaş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395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TÜBA raporunda, araştırmacıların verimliliğini etkileyen bir diğer faktör akademik yaştır.</a:t>
            </a:r>
          </a:p>
          <a:p>
            <a:pPr algn="just">
              <a:lnSpc>
                <a:spcPct val="11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Rapora göre, belirli bir yaş aşıldıktan sonra yapılan bilimsel çalışma sayısı düşme eğilimindedir.  Akademik yaş arttıkça gerileyen performans kurumların verimliliğini de olumsuz etkilemektedir.</a:t>
            </a:r>
          </a:p>
          <a:p>
            <a:pPr algn="just">
              <a:lnSpc>
                <a:spcPct val="11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sonraki slayttaki grafikte, 2011-2015 dönemi birleştirilmiş verilere göre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SDÜ’deki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araştırmacıların ortalama akademik yaşı 7-8 arasındadır.  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SDÜ’nün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akademik yaşın diğer üniversitelere göre düşük seviyede olması sebebiyle bilimsel üretimde artış sağlanabilecek bir dönemde olduğu söylenebilir.</a:t>
            </a:r>
          </a:p>
        </p:txBody>
      </p:sp>
    </p:spTree>
    <p:extLst>
      <p:ext uri="{BB962C8B-B14F-4D97-AF65-F5344CB8AC3E}">
        <p14:creationId xmlns:p14="http://schemas.microsoft.com/office/powerpoint/2010/main" val="270428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9195581" y="173536"/>
            <a:ext cx="2996419" cy="2780828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365483"/>
            <a:ext cx="10515600" cy="584109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latin typeface="+mn-lt"/>
              </a:rPr>
              <a:t>Üniversitelere Göre Araştırmacıların Ortalama Akademik Yaşı</a:t>
            </a:r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907BD522-A6A7-764F-A728-E6EC5A8AA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41539"/>
            <a:ext cx="10077449" cy="490806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23350F3-72E5-074D-B41B-E7FDD6A7C547}"/>
              </a:ext>
            </a:extLst>
          </p:cNvPr>
          <p:cNvSpPr/>
          <p:nvPr/>
        </p:nvSpPr>
        <p:spPr>
          <a:xfrm>
            <a:off x="8132120" y="3031588"/>
            <a:ext cx="281353" cy="2071565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3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atin typeface="+mn-lt"/>
              </a:rPr>
              <a:t>Akademik Verimlilik ve Araştırmacıların Yayın Yapma Oranı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E15FE18-3F69-334A-90B2-E056A8378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859110"/>
              </p:ext>
            </p:extLst>
          </p:nvPr>
        </p:nvGraphicFramePr>
        <p:xfrm>
          <a:off x="838200" y="178593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233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Autofit/>
          </a:bodyPr>
          <a:lstStyle/>
          <a:p>
            <a:pPr algn="ctr"/>
            <a:r>
              <a:rPr lang="en-US" sz="3200" b="1" spc="-150" dirty="0" err="1">
                <a:latin typeface="+mn-lt"/>
              </a:rPr>
              <a:t>Akademik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Verimlilik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ve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Araştırmacıların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Yayın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Yapma</a:t>
            </a:r>
            <a:r>
              <a:rPr lang="en-US" sz="3200" b="1" spc="-150" dirty="0">
                <a:latin typeface="+mn-lt"/>
              </a:rPr>
              <a:t> </a:t>
            </a:r>
            <a:r>
              <a:rPr lang="en-US" sz="3200" b="1" spc="-150" dirty="0" err="1">
                <a:latin typeface="+mn-lt"/>
              </a:rPr>
              <a:t>Oranı</a:t>
            </a:r>
            <a:r>
              <a:rPr lang="en-US" sz="3200" b="1" spc="-150" dirty="0">
                <a:latin typeface="+mn-lt"/>
              </a:rPr>
              <a:t> </a:t>
            </a:r>
            <a:br>
              <a:rPr lang="en-US" sz="3200" b="1" spc="-150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955B84-2D8A-BC46-BBCA-3679D531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16" y="1014521"/>
            <a:ext cx="7807568" cy="5478354"/>
          </a:xfrm>
          <a:prstGeom prst="rect">
            <a:avLst/>
          </a:prstGeom>
          <a:ln w="9525"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A15A60-6805-DF40-95A1-CAC12B05CC53}"/>
              </a:ext>
            </a:extLst>
          </p:cNvPr>
          <p:cNvSpPr/>
          <p:nvPr/>
        </p:nvSpPr>
        <p:spPr>
          <a:xfrm rot="16200000">
            <a:off x="8593015" y="2358073"/>
            <a:ext cx="309489" cy="3161762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11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429306"/>
            <a:ext cx="10515600" cy="5707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r-TR" sz="2000" dirty="0">
                <a:cs typeface="Calibri" panose="020F0502020204030204" pitchFamily="34" charset="0"/>
              </a:rPr>
              <a:t>Aşağıdaki tabloda, Akademik Verimlilik ve Yayın Yapan Araştırmacı Oranı en yüksek  ve en düşük olan üniversiteler ile </a:t>
            </a:r>
            <a:r>
              <a:rPr lang="tr-TR" sz="2000" dirty="0" err="1">
                <a:cs typeface="Calibri" panose="020F0502020204030204" pitchFamily="34" charset="0"/>
              </a:rPr>
              <a:t>SDÜ’yle</a:t>
            </a:r>
            <a:r>
              <a:rPr lang="tr-TR" sz="2000" dirty="0">
                <a:cs typeface="Calibri" panose="020F0502020204030204" pitchFamily="34" charset="0"/>
              </a:rPr>
              <a:t> yaklaşık olarak aynı dönemde kurulan üniversitelerin akademik verimlilik ve yayın yapan araştırmacı oranları verilmiştir.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tr-TR" sz="2000" dirty="0">
              <a:cs typeface="Calibri" panose="020F0502020204030204" pitchFamily="34" charset="0"/>
            </a:endParaRPr>
          </a:p>
          <a:p>
            <a:pPr fontAlgn="t"/>
            <a:endParaRPr lang="tr-TR" sz="3600" dirty="0"/>
          </a:p>
          <a:p>
            <a:pPr marL="0" indent="0" algn="just">
              <a:lnSpc>
                <a:spcPct val="110000"/>
              </a:lnSpc>
              <a:buNone/>
            </a:pPr>
            <a:endParaRPr lang="tr-TR" sz="2000" dirty="0">
              <a:cs typeface="Calibri" panose="020F0502020204030204" pitchFamily="34" charset="0"/>
            </a:endParaRP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49439ECD-DB7C-814E-85B3-BDD67B79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3004"/>
              </p:ext>
            </p:extLst>
          </p:nvPr>
        </p:nvGraphicFramePr>
        <p:xfrm>
          <a:off x="838200" y="1979106"/>
          <a:ext cx="10313504" cy="415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781">
                  <a:extLst>
                    <a:ext uri="{9D8B030D-6E8A-4147-A177-3AD203B41FA5}">
                      <a16:colId xmlns:a16="http://schemas.microsoft.com/office/drawing/2014/main" val="509133783"/>
                    </a:ext>
                  </a:extLst>
                </a:gridCol>
                <a:gridCol w="3007888">
                  <a:extLst>
                    <a:ext uri="{9D8B030D-6E8A-4147-A177-3AD203B41FA5}">
                      <a16:colId xmlns:a16="http://schemas.microsoft.com/office/drawing/2014/main" val="3056420778"/>
                    </a:ext>
                  </a:extLst>
                </a:gridCol>
                <a:gridCol w="3437835">
                  <a:extLst>
                    <a:ext uri="{9D8B030D-6E8A-4147-A177-3AD203B41FA5}">
                      <a16:colId xmlns:a16="http://schemas.microsoft.com/office/drawing/2014/main" val="4130142728"/>
                    </a:ext>
                  </a:extLst>
                </a:gridCol>
              </a:tblGrid>
              <a:tr h="9044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Akademik Verimlilik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Yayın Yapan Araştırmacı Oranı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75226"/>
                  </a:ext>
                </a:extLst>
              </a:tr>
              <a:tr h="523991">
                <a:tc>
                  <a:txBody>
                    <a:bodyPr/>
                    <a:lstStyle/>
                    <a:p>
                      <a:r>
                        <a:rPr lang="tr-TR" dirty="0"/>
                        <a:t>Koç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94671"/>
                  </a:ext>
                </a:extLst>
              </a:tr>
              <a:tr h="523991">
                <a:tc>
                  <a:txBody>
                    <a:bodyPr/>
                    <a:lstStyle/>
                    <a:p>
                      <a:r>
                        <a:rPr lang="tr-TR" dirty="0"/>
                        <a:t>Akdeniz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0.0277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56662"/>
                  </a:ext>
                </a:extLst>
              </a:tr>
              <a:tr h="523991">
                <a:tc>
                  <a:txBody>
                    <a:bodyPr/>
                    <a:lstStyle/>
                    <a:p>
                      <a:r>
                        <a:rPr lang="tr-TR" dirty="0"/>
                        <a:t>SDÜ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0.0305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02466"/>
                  </a:ext>
                </a:extLst>
              </a:tr>
              <a:tr h="523991">
                <a:tc>
                  <a:txBody>
                    <a:bodyPr/>
                    <a:lstStyle/>
                    <a:p>
                      <a:r>
                        <a:rPr lang="tr-TR" dirty="0"/>
                        <a:t>Pamukkale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0.0217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51436"/>
                  </a:ext>
                </a:extLst>
              </a:tr>
              <a:tr h="633285">
                <a:tc>
                  <a:txBody>
                    <a:bodyPr/>
                    <a:lstStyle/>
                    <a:p>
                      <a:r>
                        <a:rPr lang="tr-TR" dirty="0"/>
                        <a:t>Afyon Kocatepe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0.0230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34421"/>
                  </a:ext>
                </a:extLst>
              </a:tr>
              <a:tr h="523991">
                <a:tc>
                  <a:txBody>
                    <a:bodyPr/>
                    <a:lstStyle/>
                    <a:p>
                      <a:r>
                        <a:rPr lang="tr-TR" dirty="0"/>
                        <a:t>Gelişim Üniversitesi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65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9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81F754-6BBB-DD41-B4AB-6E7B6017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+mn-lt"/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4ECE2-514A-754F-88C2-1C793C6E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113"/>
            <a:ext cx="10515600" cy="47258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/>
              <a:t>SDÜ, 1992 ve öncesi dönemde kurulan, büyük ölçekli üniversiteler gruplandırmasında yer almaktadır.</a:t>
            </a:r>
          </a:p>
          <a:p>
            <a:pPr algn="just"/>
            <a:r>
              <a:rPr lang="tr-TR" dirty="0"/>
              <a:t>Kaliteye göre düzeltilmiş akademik verimlilik sıralamasında 50 üniversite arasında 33.sıradadır. Tıp fakültesinin olması bu kategorideki sıralama için önemli bir avantajdır.</a:t>
            </a:r>
          </a:p>
          <a:p>
            <a:pPr algn="just"/>
            <a:r>
              <a:rPr lang="tr-TR" dirty="0"/>
              <a:t>2011-2015 dönemindeki </a:t>
            </a:r>
            <a:r>
              <a:rPr lang="tr-TR" dirty="0" err="1"/>
              <a:t>süperstar</a:t>
            </a:r>
            <a:r>
              <a:rPr lang="tr-TR" dirty="0"/>
              <a:t> araştırmacı oranında %10-%5’lik dilimde yer alarak en verimli üniversiteler arasında girmiştir. Üniversitedeki çekirdek ekibin yayın performansının SDÜ göstergelerini ve performansını etkilediği söylenebilir.</a:t>
            </a:r>
          </a:p>
          <a:p>
            <a:pPr algn="just"/>
            <a:r>
              <a:rPr lang="tr-TR" dirty="0" err="1"/>
              <a:t>SDÜ’deki</a:t>
            </a:r>
            <a:r>
              <a:rPr lang="tr-TR" dirty="0"/>
              <a:t> araştırmacıların ortalama akademik yaşı 7-8 yaş aralığındadır. Akademik yaş arttıkça akademik verimliliğin azaldığı düşünüldüğünde </a:t>
            </a:r>
            <a:r>
              <a:rPr lang="tr-TR" dirty="0" err="1"/>
              <a:t>SDÜ’nün</a:t>
            </a:r>
            <a:r>
              <a:rPr lang="tr-TR" dirty="0"/>
              <a:t> bilimsel üretimde verimli bir dönemde olduğu söylenebilir.</a:t>
            </a:r>
          </a:p>
          <a:p>
            <a:pPr algn="just"/>
            <a:r>
              <a:rPr lang="tr-TR" dirty="0"/>
              <a:t>Son olarak </a:t>
            </a:r>
            <a:r>
              <a:rPr lang="tr-TR" dirty="0" err="1"/>
              <a:t>SDÜ’deki</a:t>
            </a:r>
            <a:r>
              <a:rPr lang="tr-TR" dirty="0"/>
              <a:t> araştırmacıların yayın yapma oranı %42.7, akademik verimliliği 0.0305’dir. Yayın yapma oranında, Afyon Kocatepe ve Pamukkale Üniversitelerinin önünde, Akdeniz Üniversitesinin gerisinde yer almaktadır. Akademik verimlilik, etki puanı yüksek dergilere yönelerek, atıflarda öncü konuma gelerek artırılabilir. 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492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539433" y="599551"/>
            <a:ext cx="8669438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891251"/>
            <a:ext cx="10515600" cy="52455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r-TR" dirty="0"/>
              <a:t>Mevcut çalışma, Türkiye Bilim Raporunda (TÜBA 2020) </a:t>
            </a:r>
            <a:r>
              <a:rPr lang="tr-TR" dirty="0" err="1"/>
              <a:t>SDÜ’nün</a:t>
            </a:r>
            <a:r>
              <a:rPr lang="tr-TR" dirty="0"/>
              <a:t> görünümünü ortaya koymak için Araştırma ve Yenilikçilik Direktörlüğü tarafından hazırlanmıştır. </a:t>
            </a:r>
            <a:endParaRPr lang="tr-TR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tr-TR" dirty="0">
                <a:cs typeface="Calibri" panose="020F0502020204030204" pitchFamily="34" charset="0"/>
              </a:rPr>
              <a:t>SDÜ, TÜBA 2020 raporundaki;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tr-TR" dirty="0">
                <a:cs typeface="Calibri" panose="020F0502020204030204" pitchFamily="34" charset="0"/>
              </a:rPr>
              <a:t>Üniversiteler,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tr-TR" dirty="0" err="1">
                <a:cs typeface="Calibri" panose="020F0502020204030204" pitchFamily="34" charset="0"/>
              </a:rPr>
              <a:t>Süperstar</a:t>
            </a:r>
            <a:r>
              <a:rPr lang="tr-TR" dirty="0">
                <a:cs typeface="Calibri" panose="020F0502020204030204" pitchFamily="34" charset="0"/>
              </a:rPr>
              <a:t> Araştırmacıların Oranı,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tr-TR" dirty="0">
                <a:cs typeface="Calibri" panose="020F0502020204030204" pitchFamily="34" charset="0"/>
              </a:rPr>
              <a:t>Akademik Yaş,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tr-TR" dirty="0">
                <a:cs typeface="Calibri" panose="020F0502020204030204" pitchFamily="34" charset="0"/>
              </a:rPr>
              <a:t>Akademik Verimlilik ve Araştırmacıların Yayın Yapma Oranı konularında ele alınmıştır.</a:t>
            </a:r>
          </a:p>
          <a:p>
            <a:pPr marL="457200" lvl="1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8053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83140"/>
            <a:ext cx="10515600" cy="932047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+mn-lt"/>
              </a:rPr>
              <a:t>Kısaca TÜBA Bilim Raporu;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78543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Türkiye’deki akademik ve bilimsel ortamın her yönüyle detaylı resmini çekmek, uluslararası karşılaştırmalarını yapmak, eksiklerini ortaya koymak ve bu doğrultuda çözüm önerileri geliştirmeyi hedefleyen bir rapordur.</a:t>
            </a:r>
            <a:endParaRPr lang="tr-TR" dirty="0"/>
          </a:p>
          <a:p>
            <a:pPr algn="just">
              <a:lnSpc>
                <a:spcPct val="110000"/>
              </a:lnSpc>
            </a:pPr>
            <a:r>
              <a:rPr lang="tr-TR" dirty="0"/>
              <a:t>TÜBA raporu, </a:t>
            </a:r>
            <a:r>
              <a:rPr lang="tr-TR" dirty="0" err="1"/>
              <a:t>Türkiye’deki</a:t>
            </a:r>
            <a:r>
              <a:rPr lang="tr-TR" dirty="0"/>
              <a:t> bilim ortamının </a:t>
            </a:r>
            <a:r>
              <a:rPr lang="tr-TR" dirty="0" err="1"/>
              <a:t>gelişimini</a:t>
            </a:r>
            <a:r>
              <a:rPr lang="tr-TR" dirty="0"/>
              <a:t> incelemek ve eksik yanları belirleyebilmek </a:t>
            </a:r>
            <a:r>
              <a:rPr lang="tr-TR" dirty="0" err="1"/>
              <a:t>için</a:t>
            </a:r>
            <a:r>
              <a:rPr lang="tr-TR" dirty="0"/>
              <a:t> üniversiteler, araştırmacılar ve yayınlar olmak üzere </a:t>
            </a:r>
            <a:r>
              <a:rPr lang="tr-TR" dirty="0" err="1"/>
              <a:t>üc</a:t>
            </a:r>
            <a:r>
              <a:rPr lang="tr-TR" dirty="0"/>
              <a:t>̧ ana </a:t>
            </a:r>
            <a:r>
              <a:rPr lang="tr-TR" dirty="0" err="1"/>
              <a:t>başlığa</a:t>
            </a:r>
            <a:r>
              <a:rPr lang="tr-TR" dirty="0"/>
              <a:t> </a:t>
            </a:r>
            <a:r>
              <a:rPr lang="tr-TR" dirty="0" err="1"/>
              <a:t>odaklanmıştır</a:t>
            </a:r>
            <a:r>
              <a:rPr lang="tr-TR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Microsoft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(MAG) verilerini kullanmıştır. Dolayısıyla rapor, tüm disiplinlere ait basılı bilimsel makaleler, kitaplar, kitap serileri ve konferans bildirileri gibi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çalışmaların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bibliyografik bilgilerini kapsamaktadır. </a:t>
            </a:r>
          </a:p>
          <a:p>
            <a:pPr algn="just">
              <a:lnSpc>
                <a:spcPct val="110000"/>
              </a:lnSpc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796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956122" y="1435261"/>
            <a:ext cx="9514389" cy="458357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Narrow" panose="020B060602020203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547110"/>
            <a:ext cx="10515600" cy="58410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+mn-lt"/>
              </a:rPr>
              <a:t>ÜNİVERSİTELER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362031-B81E-8549-9B7F-2283ABB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219"/>
            <a:ext cx="10515600" cy="5045744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2019 yılı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itibariyla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129 devlet, 75 vakıf olmak üzere 204 üniversite mevcuttur.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üniversiteler; kuruluş zamanlarına göre sıralandığında;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1992 öncesi, 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1992-2005 yılları arası 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2006 ve sonrası olmak üzere 3 dönemde incelenmiştir.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SDÜ 1992 ve öncesi dönemde kurulan büyük ölçekli grupta yer almaktadır.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Üniversitelerin büyüklük dağılımı grafiğinde, 1992 ve öncesi dönemde kurulan büyük ölçekli üniversiteler görülmektedir.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35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785432"/>
            <a:ext cx="10515600" cy="4351338"/>
          </a:xfrm>
        </p:spPr>
        <p:txBody>
          <a:bodyPr/>
          <a:lstStyle/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F9E098-EEBB-F448-89C2-A1623E9F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44042" y="-1755268"/>
            <a:ext cx="5571066" cy="104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720423" y="599551"/>
            <a:ext cx="6211891" cy="570746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+mn-lt"/>
              </a:rPr>
              <a:t>Kaliteye Göre Düzeltilmiş Akademik Verimlilik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78543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Kaliteye göre düzeltilmiş akademik verimlilik;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üniversitelerin akademik araştırma verimliliğinin en iyi göstergesi olup, akademisyen başına düşen kaliteye göre düzeltilmiş yayın sayısıdır.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SDÜ bu kategoride, ilk 50 üniversite arasında  33. sırada yer almaktadır. 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SDÜ sıralamada ,aynı dönemlerde kurulan Akdeniz Üniversitesi, Yıldız Teknik Üniversitesi ve Dokuz Eylül Üniversitesi gibi bir çok üniversitenin önündedir.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TÜBA raporunda, kaliteye göre düzeltilmiş akademik verimlilik ölçüsüne göre son 10 yıl (2006-2015) incelendiğinde genel olarak tıp fakültesine sahip üniversiteler ile vakıf üniversitelerinin daha verimli olduğu görülmektedir.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632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173536"/>
            <a:ext cx="10515600" cy="584109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Kaliteye Göre Düzeltilmiş Akademik Verimlilik</a:t>
            </a:r>
            <a:endParaRPr lang="tr-TR" sz="3600" b="1" dirty="0">
              <a:latin typeface="+mn-lt"/>
            </a:endParaRPr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3F06EE9C-CDE4-A245-8B5B-4E89AC4D1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10880"/>
            <a:ext cx="11116153" cy="624712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66C5495-C9DA-FE40-AA6C-C5C989A4174E}"/>
              </a:ext>
            </a:extLst>
          </p:cNvPr>
          <p:cNvSpPr/>
          <p:nvPr/>
        </p:nvSpPr>
        <p:spPr>
          <a:xfrm>
            <a:off x="7577822" y="3273643"/>
            <a:ext cx="375475" cy="252872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02307BC-B21D-CF4B-8F59-F0AF0275CB2A}"/>
              </a:ext>
            </a:extLst>
          </p:cNvPr>
          <p:cNvSpPr/>
          <p:nvPr/>
        </p:nvSpPr>
        <p:spPr>
          <a:xfrm>
            <a:off x="9195581" y="72904"/>
            <a:ext cx="2996419" cy="2780828"/>
          </a:xfrm>
          <a:prstGeom prst="rect">
            <a:avLst/>
          </a:prstGeom>
          <a:blipFill dpi="0" rotWithShape="1"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5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956122" y="1435261"/>
            <a:ext cx="9514389" cy="4583574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 Narrow" panose="020B060602020203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583487"/>
            <a:ext cx="10515600" cy="58410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err="1">
                <a:latin typeface="+mn-lt"/>
              </a:rPr>
              <a:t>Süperstar</a:t>
            </a:r>
            <a:r>
              <a:rPr lang="tr-TR" sz="3600" b="1" dirty="0">
                <a:latin typeface="+mn-lt"/>
              </a:rPr>
              <a:t> Araştırmacıların Oranı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362031-B81E-8549-9B7F-2283ABBA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5143293"/>
          </a:xfrm>
        </p:spPr>
        <p:txBody>
          <a:bodyPr/>
          <a:lstStyle/>
          <a:p>
            <a:pPr algn="just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Süperstar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araştırmacılar, en üst % 5’lik dilimdeki dergilerde yayın yapan araştırmacılardır.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sonraki slayttaki grafikte üniversiteler bazında 2011-2015 dönemi için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süperstar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araştırmacıların oran dağılımı görülmektedir.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SDÜ, bu raporda %10- %5’lik dilimde yer alarak ile en verimli üniversiteler arasında girmeyi başarmıştır.</a:t>
            </a:r>
          </a:p>
          <a:p>
            <a:pPr algn="just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Süperstar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araştırmacı oranının en fazla olduğu üniversitelerin vakıf üniversiteleri olduğu düşünüldüğünde SDÜ bu alanda başarı göstermektedir.</a:t>
            </a:r>
          </a:p>
          <a:p>
            <a:pPr algn="just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Afyon Kocatepe, Pamukkale üniversitelerinin önünde yer almaktadır.</a:t>
            </a: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10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9195581" y="72904"/>
            <a:ext cx="2996419" cy="2780828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" r="-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173536"/>
            <a:ext cx="10515600" cy="58410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err="1">
                <a:latin typeface="+mn-lt"/>
              </a:rPr>
              <a:t>Süperstar</a:t>
            </a:r>
            <a:r>
              <a:rPr lang="tr-TR" sz="3600" dirty="0">
                <a:latin typeface="+mn-lt"/>
              </a:rPr>
              <a:t> Araştırmacıların Oranı (2011- 2015)</a:t>
            </a:r>
          </a:p>
        </p:txBody>
      </p:sp>
      <p:pic>
        <p:nvPicPr>
          <p:cNvPr id="5" name="İçerik Yer Tutucusu 31">
            <a:extLst>
              <a:ext uri="{FF2B5EF4-FFF2-40B4-BE49-F238E27FC236}">
                <a16:creationId xmlns:a16="http://schemas.microsoft.com/office/drawing/2014/main" id="{CDA02A6D-AA6F-5649-9289-46081DF6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053" y="934070"/>
            <a:ext cx="11767584" cy="590964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27D6DA-9421-2045-8CD0-803D83F99BD0}"/>
              </a:ext>
            </a:extLst>
          </p:cNvPr>
          <p:cNvSpPr/>
          <p:nvPr/>
        </p:nvSpPr>
        <p:spPr>
          <a:xfrm rot="16200000">
            <a:off x="4355552" y="4028040"/>
            <a:ext cx="281353" cy="2071565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633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783</Words>
  <Application>Microsoft Macintosh PowerPoint</Application>
  <PresentationFormat>Geniş ekran</PresentationFormat>
  <Paragraphs>77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Office Teması</vt:lpstr>
      <vt:lpstr>TÜBA BİLİM RAPORUNDA SDÜ’NÜN GÖRÜNÜMÜ</vt:lpstr>
      <vt:lpstr>PowerPoint Sunusu</vt:lpstr>
      <vt:lpstr>Kısaca TÜBA Bilim Raporu;</vt:lpstr>
      <vt:lpstr>ÜNİVERSİTELER</vt:lpstr>
      <vt:lpstr>PowerPoint Sunusu</vt:lpstr>
      <vt:lpstr>Kaliteye Göre Düzeltilmiş Akademik Verimlilik</vt:lpstr>
      <vt:lpstr>Kaliteye Göre Düzeltilmiş Akademik Verimlilik</vt:lpstr>
      <vt:lpstr>Süperstar Araştırmacıların Oranı</vt:lpstr>
      <vt:lpstr>Süperstar Araştırmacıların Oranı (2011- 2015)</vt:lpstr>
      <vt:lpstr>Akademik Yaş</vt:lpstr>
      <vt:lpstr>Üniversitelere Göre Araştırmacıların Ortalama Akademik Yaşı</vt:lpstr>
      <vt:lpstr>Akademik Verimlilik ve Araştırmacıların Yayın Yapma Oranı </vt:lpstr>
      <vt:lpstr>Akademik Verimlilik ve Araştırmacıların Yayın Yapma Oranı  </vt:lpstr>
      <vt:lpstr>PowerPoint Sunusu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SELDA LİMON</cp:lastModifiedBy>
  <cp:revision>290</cp:revision>
  <dcterms:created xsi:type="dcterms:W3CDTF">2020-11-23T13:30:03Z</dcterms:created>
  <dcterms:modified xsi:type="dcterms:W3CDTF">2020-12-08T07:07:56Z</dcterms:modified>
</cp:coreProperties>
</file>